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7" r:id="rId12"/>
    <p:sldId id="276" r:id="rId13"/>
    <p:sldId id="270" r:id="rId14"/>
    <p:sldId id="271" r:id="rId15"/>
    <p:sldId id="272" r:id="rId16"/>
    <p:sldId id="273" r:id="rId17"/>
    <p:sldId id="274"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69" autoAdjust="0"/>
    <p:restoredTop sz="94706" autoAdjust="0"/>
  </p:normalViewPr>
  <p:slideViewPr>
    <p:cSldViewPr>
      <p:cViewPr varScale="1">
        <p:scale>
          <a:sx n="74" d="100"/>
          <a:sy n="74" d="100"/>
        </p:scale>
        <p:origin x="-10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7DF3E6E4-F584-4332-B49E-F907C5EFEBA0}" type="datetimeFigureOut">
              <a:rPr lang="en-US"/>
              <a:pPr/>
              <a:t>2/24/2009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A83109D5-695F-4FDE-A27B-607ABC4405A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a:lstStyle/>
          <a:p>
            <a:fld id="{9ACAAFA8-342C-46E9-920A-3A73C6AEAE8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a:lstStyle/>
          <a:p>
            <a:fld id="{72DA5024-D330-42FE-9276-AF55679F71A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a:lstStyle/>
          <a:p>
            <a:fld id="{BB432EC8-6E4B-4ADC-B238-7483A122602D}"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a:lstStyle/>
          <a:p>
            <a:fld id="{D7C455F9-9713-4CFD-8986-693CA081F4E0}"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a:lstStyle/>
          <a:p>
            <a:fld id="{C63C1E10-1543-442E-B7E8-065C92A15D4F}"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a:lstStyle/>
          <a:p>
            <a:fld id="{4D017B95-73C4-49BC-BE70-2F41276E714E}"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a:lstStyle/>
          <a:p>
            <a:fld id="{C74506A2-64BF-4C80-8EC7-7339DB904CD0}"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a:lstStyle/>
          <a:p>
            <a:fld id="{80C051BB-6BE7-452A-87AF-7791E85BC329}"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a:lstStyle/>
          <a:p>
            <a:fld id="{D4F06C48-EE17-48FD-9C73-28378723CC6E}" type="slidenum">
              <a:rPr lang="en-US"/>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a:lstStyle/>
          <a:p>
            <a:fld id="{98B278A5-745C-4BA3-8996-3DA261750AE2}"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a:lstStyle/>
          <a:p>
            <a:fld id="{8EDFBECA-B5B8-4A42-9F18-A3EFF2C3203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a:lstStyle/>
          <a:p>
            <a:fld id="{95A6169A-D817-49F3-B613-7493C25DCF0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a:lstStyle/>
          <a:p>
            <a:fld id="{44ADA463-BB4F-42A9-8749-086ADFFDF32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a:lstStyle/>
          <a:p>
            <a:fld id="{B3B55092-3FC2-4EBB-A2F7-5E40E5A68E72}"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a:lstStyle/>
          <a:p>
            <a:fld id="{3D6AFF64-FE8A-4CEC-8E07-701D26947B6B}"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ln>
            <a:miter lim="800000"/>
            <a:headEnd/>
            <a:tailEnd/>
          </a:ln>
        </p:spPr>
        <p:txBody>
          <a:bodyPr/>
          <a:lstStyle/>
          <a:p>
            <a:fld id="{9A116810-8F07-4DF6-BB9D-E1DB022C3F0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ln>
            <a:miter lim="800000"/>
            <a:headEnd/>
            <a:tailEnd/>
          </a:ln>
        </p:spPr>
        <p:txBody>
          <a:bodyPr/>
          <a:lstStyle/>
          <a:p>
            <a:fld id="{7DD7BC29-33A8-42D7-8128-314919524FDE}"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3533824-05A4-4C04-8FE0-2F6776781543}" type="datetimeFigureOut">
              <a:rPr lang="en-US"/>
              <a:pPr/>
              <a:t>2/24/2009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8D76C3-33E7-4F7D-B536-016E24C216AE}"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095FA97-162F-4FD6-A7B4-0026C2407CF9}" type="datetimeFigureOut">
              <a:rPr lang="en-US"/>
              <a:pPr/>
              <a:t>2/24/2009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4AE4B18-BFF5-4DFB-85CB-61DB571EE953}"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ED126B-E65F-4B5C-BF08-A330D756ECBC}" type="datetimeFigureOut">
              <a:rPr lang="en-US"/>
              <a:pPr/>
              <a:t>2/24/2009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6E69B07-B031-4B9E-ACAB-613C571BAE42}"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6073EB1-2936-480A-BD8E-F812206B7A3C}" type="datetimeFigureOut">
              <a:rPr lang="en-US"/>
              <a:pPr/>
              <a:t>2/24/2009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FD8D21-E1E7-491C-B403-C6603849F6A5}"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5BFCD19-20AB-49E1-B887-B2698BFB5F82}" type="datetimeFigureOut">
              <a:rPr lang="en-US"/>
              <a:pPr/>
              <a:t>2/24/2009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33D489-1A14-441B-AAB6-6B179223A110}"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7D78833-DC3B-412F-891D-942097897299}" type="datetimeFigureOut">
              <a:rPr lang="en-US"/>
              <a:pPr/>
              <a:t>2/24/2009</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9FAC69F2-19F8-496D-B191-31C8054BABED}"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47C808ED-2424-44E3-9545-E2335673F763}" type="datetimeFigureOut">
              <a:rPr lang="en-US"/>
              <a:pPr/>
              <a:t>2/24/2009</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14BC6DBF-79EB-4505-B44C-7D64DD000230}"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B2F560C-A829-4E51-975D-1E72886C0226}" type="datetimeFigureOut">
              <a:rPr lang="en-US"/>
              <a:pPr/>
              <a:t>2/24/2009</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41804EC0-E143-40B0-AD4A-F76B2581FAD1}"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88EE3AA-6241-48BA-96C5-D6C0570DB5B4}" type="datetimeFigureOut">
              <a:rPr lang="en-US"/>
              <a:pPr/>
              <a:t>2/24/2009</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DFF1F275-04B3-4805-BBCE-6FB7E7D443D6}"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D31D3E1C-1333-4E4F-BFDD-93995668D3BD}" type="datetimeFigureOut">
              <a:rPr lang="en-US"/>
              <a:pPr/>
              <a:t>2/24/2009</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52A90B3-02BD-4554-9AD9-CE3FF2A00521}"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8F1EDA8-E796-4CB9-8E06-F8E937406860}" type="datetimeFigureOut">
              <a:rPr lang="en-US"/>
              <a:pPr/>
              <a:t>2/24/2009</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24B8308B-CD1D-490B-94D9-29242DB9510E}"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Calibri" pitchFamily="34" charset="0"/>
              </a:defRPr>
            </a:lvl1pPr>
          </a:lstStyle>
          <a:p>
            <a:fld id="{86272B2A-AC93-4FDB-A098-39E2705FDE25}" type="datetimeFigureOut">
              <a:rPr lang="en-US"/>
              <a:pPr/>
              <a:t>2/24/2009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Calibri" pitchFamily="34" charset="0"/>
              </a:defRPr>
            </a:lvl1pPr>
          </a:lstStyle>
          <a:p>
            <a:fld id="{BF0F277D-F624-4214-9449-DF622FD9DC1E}"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0.xml"/><Relationship Id="rId7"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audio" Target="../media/audio9.wav"/><Relationship Id="rId6" Type="http://schemas.openxmlformats.org/officeDocument/2006/relationships/hyperlink" Target="http://search.msn.com/images/results.aspx?q=puppy+eating&amp;FORM=ZZIR8#focal=9f00d8ca5c7f656bc734baaabbdff92c&amp;furl=http://www.fotosearch.com/comp/bdx/bdx322/puppy-eating-dog-food-~-bxp58596.jpg" TargetMode="External"/><Relationship Id="rId5" Type="http://schemas.openxmlformats.org/officeDocument/2006/relationships/image" Target="../media/image10.jpeg"/><Relationship Id="rId4" Type="http://schemas.openxmlformats.org/officeDocument/2006/relationships/hyperlink" Target="http://search.msn.com/images/results.aspx?q=kitty+food&amp;FORM=ZZIR18#focal=f544c4b36b5bdf342cec3f00145e5e9c&amp;furl=http://www.plazavet.net/images/kitty_eating.jpg"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audio" Target="../media/audio10.wav"/><Relationship Id="rId6" Type="http://schemas.openxmlformats.org/officeDocument/2006/relationships/image" Target="../media/image6.png"/><Relationship Id="rId5" Type="http://schemas.openxmlformats.org/officeDocument/2006/relationships/image" Target="../media/image12.jpeg"/><Relationship Id="rId4" Type="http://schemas.openxmlformats.org/officeDocument/2006/relationships/hyperlink" Target="http://search.msn.com/images/results.aspx?q=puppy+drinking&amp;FORM=ZZIR9#focal=49a35b68b9c31bc79628bed85983fb3f&amp;furl=http://sss-mag.com/fernhill/images/102706a.jpg"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audio" Target="../media/audio11.wav"/><Relationship Id="rId6" Type="http://schemas.openxmlformats.org/officeDocument/2006/relationships/image" Target="../media/image6.png"/><Relationship Id="rId5" Type="http://schemas.openxmlformats.org/officeDocument/2006/relationships/image" Target="../media/image13.jpeg"/><Relationship Id="rId4" Type="http://schemas.openxmlformats.org/officeDocument/2006/relationships/hyperlink" Target="http://search.msn.com/images/results.aspx?q=Chinese+boy&amp;FORM=ZZIR15#focal=a0cd39004067dd62962d61af3b246b87&amp;furl=http://www.petergreenberg.com/wp-content/uploads/2008/03/chinese-boy.jpg"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audio" Target="../media/audio12.wav"/><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search.msn.com/images/results.aspx?q=puppy+eating&amp;FORM=ZZIR6#focal=16da490ed9bef7259f8084fdb5fd6ff0&amp;furl=http://www.downtownpet.com/blog/uploaded_images/puppy-eating-carrot-706070.jpg"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audio" Target="../media/audio13.wav"/><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hyperlink" Target="http://search.msn.com/images/results.aspx?q=kitty&amp;FORM=ZZIR21#focal=24e2f3e0ee0b5f97f226913be5c8df7e&amp;furl=http://www.certifiedallergy.com/images/kitty.gif"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audio" Target="../media/audio14.wav"/><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search.msn.com/images/results.aspx?q=puppy+eating&amp;FORM=ZZIR6#focal=16da490ed9bef7259f8084fdb5fd6ff0&amp;furl=http://www.downtownpet.com/blog/uploaded_images/puppy-eating-carrot-706070.jpg"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audio" Target="../media/audio15.wav"/><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hyperlink" Target="http://search.msn.com/images/results.aspx?q=kitty&amp;FORM=ZZIR21#focal=24e2f3e0ee0b5f97f226913be5c8df7e&amp;furl=http://www.certifiedallergy.com/images/kitty.gif"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audio" Target="../media/audio16.wav"/><Relationship Id="rId6" Type="http://schemas.openxmlformats.org/officeDocument/2006/relationships/image" Target="../media/image6.png"/><Relationship Id="rId5" Type="http://schemas.openxmlformats.org/officeDocument/2006/relationships/image" Target="../media/image14.jpeg"/><Relationship Id="rId4" Type="http://schemas.openxmlformats.org/officeDocument/2006/relationships/hyperlink" Target="http://search.msn.com/images/results.aspx?q=confusion&amp;FORM=ZZIR6#focal=f0905293255ea8e3ff84120ce471650a&amp;furl=http://www.fhaloansfhamortgages.com/m/blogs/zmoneyd/confusion%2520new.jp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audio" Target="../media/audio3.wav"/><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hyperlink" Target="http://search.msn.com/images/results.aspx?q=chinese+instruments&amp;FORM=ZZIR22#focal=c4f14324fac6086f751d597cb8b7e93b&amp;furl=http://library.thinkquest.org/28110/instruments/chinese/gaohupic1.gif"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media/audio4.wav"/><Relationship Id="rId5" Type="http://schemas.openxmlformats.org/officeDocument/2006/relationships/image" Target="../media/image6.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audio" Target="../media/audio5.wav"/><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search.msn.com/images/results.aspx?q=puppy+eating&amp;FORM=ZZIR6#focal=16da490ed9bef7259f8084fdb5fd6ff0&amp;furl=http://www.downtownpet.com/blog/uploaded_images/puppy-eating-carrot-706070.jpg"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audio" Target="../media/audio6.wav"/><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hyperlink" Target="http://search.msn.com/images/results.aspx?q=kitty&amp;FORM=ZZIR21#focal=24e2f3e0ee0b5f97f226913be5c8df7e&amp;furl=http://www.certifiedallergy.com/images/kitty.gif"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audio" Target="../media/audio7.wav"/><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search.msn.com/images/results.aspx?q=puppy+eating&amp;FORM=ZZIR6#focal=16da490ed9bef7259f8084fdb5fd6ff0&amp;furl=http://www.downtownpet.com/blog/uploaded_images/puppy-eating-carrot-706070.jpg"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audio" Target="../media/audio8.wav"/><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hyperlink" Target="http://search.msn.com/images/results.aspx?q=kitty&amp;FORM=ZZIR21#focal=24e2f3e0ee0b5f97f226913be5c8df7e&amp;furl=http://www.certifiedallergy.com/images/kitty.gi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90800" y="1905000"/>
            <a:ext cx="4191000" cy="3048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0000"/>
              </a:solidFill>
              <a:cs typeface="Arial" charset="0"/>
            </a:endParaRPr>
          </a:p>
        </p:txBody>
      </p:sp>
      <p:sp>
        <p:nvSpPr>
          <p:cNvPr id="2" name="Title 1"/>
          <p:cNvSpPr>
            <a:spLocks noGrp="1"/>
          </p:cNvSpPr>
          <p:nvPr>
            <p:ph type="ctrTitle" idx="4294967295"/>
          </p:nvPr>
        </p:nvSpPr>
        <p:spPr>
          <a:xfrm>
            <a:off x="0" y="2130425"/>
            <a:ext cx="7772400" cy="1470025"/>
          </a:xfrm>
        </p:spPr>
        <p:txBody>
          <a:bodyPr>
            <a:normAutofit fontScale="90000"/>
          </a:bodyPr>
          <a:lstStyle/>
          <a:p>
            <a:pPr eaLnBrk="1" hangingPunct="1"/>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r>
              <a:rPr lang="en-US" sz="4000" smtClean="0"/>
              <a:t/>
            </a:r>
            <a:br>
              <a:rPr lang="en-US" sz="4000" smtClean="0"/>
            </a:br>
            <a:endParaRPr lang="en-US" sz="4000" smtClean="0"/>
          </a:p>
        </p:txBody>
      </p:sp>
      <p:sp>
        <p:nvSpPr>
          <p:cNvPr id="3" name="Subtitle 2"/>
          <p:cNvSpPr>
            <a:spLocks noGrp="1"/>
          </p:cNvSpPr>
          <p:nvPr>
            <p:ph type="subTitle" idx="4294967295"/>
          </p:nvPr>
        </p:nvSpPr>
        <p:spPr>
          <a:xfrm>
            <a:off x="1524000" y="2209800"/>
            <a:ext cx="6400800" cy="1752600"/>
          </a:xfrm>
        </p:spPr>
        <p:txBody>
          <a:bodyPr>
            <a:normAutofit/>
          </a:bodyPr>
          <a:lstStyle/>
          <a:p>
            <a:pPr algn="ctr" eaLnBrk="1" hangingPunct="1">
              <a:lnSpc>
                <a:spcPct val="80000"/>
              </a:lnSpc>
              <a:buFont typeface="Arial" charset="0"/>
              <a:buNone/>
            </a:pPr>
            <a:r>
              <a:rPr lang="en-US" sz="2200" smtClean="0"/>
              <a:t>A Story for Richard, Lily and Gaven</a:t>
            </a:r>
          </a:p>
          <a:p>
            <a:pPr algn="ctr" eaLnBrk="1" hangingPunct="1">
              <a:lnSpc>
                <a:spcPct val="80000"/>
              </a:lnSpc>
              <a:buFont typeface="Arial" charset="0"/>
              <a:buNone/>
            </a:pPr>
            <a:r>
              <a:rPr lang="en-US" sz="3400" smtClean="0"/>
              <a:t>Happy New Year</a:t>
            </a:r>
          </a:p>
          <a:p>
            <a:pPr algn="ctr" eaLnBrk="1" hangingPunct="1">
              <a:lnSpc>
                <a:spcPct val="80000"/>
              </a:lnSpc>
              <a:buFont typeface="Arial" charset="0"/>
              <a:buNone/>
            </a:pPr>
            <a:r>
              <a:rPr lang="zh-CN" altLang="en-US" sz="3400" smtClean="0"/>
              <a:t>新年快乐</a:t>
            </a:r>
            <a:endParaRPr lang="en-US" sz="3400" smtClean="0"/>
          </a:p>
          <a:p>
            <a:pPr algn="ctr" eaLnBrk="1" hangingPunct="1">
              <a:lnSpc>
                <a:spcPct val="80000"/>
              </a:lnSpc>
              <a:buFont typeface="Arial" charset="0"/>
              <a:buNone/>
            </a:pPr>
            <a:r>
              <a:rPr lang="en-US" sz="2200" smtClean="0"/>
              <a:t>From the Sabeys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4294967295"/>
          </p:nvPr>
        </p:nvSpPr>
        <p:spPr>
          <a:xfrm>
            <a:off x="0" y="1600200"/>
            <a:ext cx="8229600" cy="4525963"/>
          </a:xfrm>
        </p:spPr>
        <p:txBody>
          <a:bodyPr/>
          <a:lstStyle/>
          <a:p>
            <a:pPr eaLnBrk="1" hangingPunct="1">
              <a:buFont typeface="Arial" charset="0"/>
              <a:buNone/>
            </a:pPr>
            <a:r>
              <a:rPr lang="en-US" sz="2800" dirty="0" smtClean="0"/>
              <a:t>Every day Richard fed Kitty, the dog, and Puppy, the cat.</a:t>
            </a:r>
          </a:p>
          <a:p>
            <a:pPr eaLnBrk="1" hangingPunct="1">
              <a:buFont typeface="Arial" charset="0"/>
              <a:buNone/>
            </a:pPr>
            <a:r>
              <a:rPr lang="zh-CN" altLang="en-US" sz="2800" dirty="0" smtClean="0"/>
              <a:t>每天</a:t>
            </a:r>
            <a:r>
              <a:rPr lang="en-US" altLang="zh-CN" sz="2800" dirty="0" smtClean="0"/>
              <a:t>Richard</a:t>
            </a:r>
            <a:r>
              <a:rPr lang="zh-CN" altLang="en-US" sz="2800" dirty="0" smtClean="0"/>
              <a:t> 给小猫，他的狗，和小狗，他的猫， </a:t>
            </a:r>
            <a:r>
              <a:rPr lang="zh-CN" altLang="en-US" sz="2800" dirty="0" smtClean="0"/>
              <a:t>吃东</a:t>
            </a:r>
            <a:r>
              <a:rPr lang="zh-CN" altLang="en-US" sz="2800" dirty="0" smtClean="0"/>
              <a:t>西</a:t>
            </a:r>
            <a:endParaRPr lang="en-US" sz="2800" dirty="0" smtClean="0"/>
          </a:p>
        </p:txBody>
      </p:sp>
      <p:pic>
        <p:nvPicPr>
          <p:cNvPr id="11267" name="Picture 3" descr="kitty_eating.jpg">
            <a:hlinkClick r:id="rId4" tooltip="'&quot;Signs of Sickness in Cats&quot; • Plaza Veterinary Hospital ... '"/>
          </p:cNvPr>
          <p:cNvPicPr>
            <a:picLocks noChangeAspect="1" noChangeArrowheads="1"/>
          </p:cNvPicPr>
          <p:nvPr/>
        </p:nvPicPr>
        <p:blipFill>
          <a:blip r:embed="rId5"/>
          <a:srcRect/>
          <a:stretch>
            <a:fillRect/>
          </a:stretch>
        </p:blipFill>
        <p:spPr bwMode="auto">
          <a:xfrm>
            <a:off x="4800600" y="3352800"/>
            <a:ext cx="2895600" cy="1447800"/>
          </a:xfrm>
          <a:prstGeom prst="rect">
            <a:avLst/>
          </a:prstGeom>
          <a:noFill/>
          <a:ln w="9525">
            <a:noFill/>
            <a:miter lim="800000"/>
            <a:headEnd/>
            <a:tailEnd/>
          </a:ln>
        </p:spPr>
      </p:pic>
      <p:pic>
        <p:nvPicPr>
          <p:cNvPr id="11268" name="Picture 4" descr="puppy-eating-dog-food-~-bxp58596.jpg">
            <a:hlinkClick r:id="rId6" tooltip="&quot;Stock Images of puppy eating dog food bxp58596 - Search Stock ... &quot;"/>
          </p:cNvPr>
          <p:cNvPicPr>
            <a:picLocks noChangeAspect="1" noChangeArrowheads="1"/>
          </p:cNvPicPr>
          <p:nvPr/>
        </p:nvPicPr>
        <p:blipFill>
          <a:blip r:embed="rId7"/>
          <a:srcRect/>
          <a:stretch>
            <a:fillRect/>
          </a:stretch>
        </p:blipFill>
        <p:spPr bwMode="auto">
          <a:xfrm>
            <a:off x="1447800" y="3276600"/>
            <a:ext cx="1905000" cy="1905000"/>
          </a:xfrm>
          <a:prstGeom prst="rect">
            <a:avLst/>
          </a:prstGeom>
          <a:noFill/>
          <a:ln w="9525">
            <a:noFill/>
            <a:miter lim="800000"/>
            <a:headEnd/>
            <a:tailEnd/>
          </a:ln>
        </p:spPr>
      </p:pic>
      <p:pic>
        <p:nvPicPr>
          <p:cNvPr id="6" name="Recorded Sound">
            <a:hlinkClick r:id="" action="ppaction://media"/>
          </p:cNvPr>
          <p:cNvPicPr>
            <a:picLocks noRot="1" noChangeAspect="1"/>
          </p:cNvPicPr>
          <p:nvPr>
            <a:wavAudioFile r:embed="rId1" name="Recorded Sound"/>
          </p:nvPr>
        </p:nvPicPr>
        <p:blipFill>
          <a:blip r:embed="rId8"/>
          <a:stretch>
            <a:fillRect/>
          </a:stretch>
        </p:blipFill>
        <p:spPr>
          <a:xfrm>
            <a:off x="-990600" y="41910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altLang="zh-CN" smtClean="0"/>
              <a:t>Everyday Kitty and Puppy </a:t>
            </a:r>
            <a:r>
              <a:rPr lang="en-US" smtClean="0"/>
              <a:t>drank  lots of water.</a:t>
            </a:r>
          </a:p>
          <a:p>
            <a:pPr algn="ctr" eaLnBrk="1" hangingPunct="1">
              <a:buFont typeface="Arial" charset="0"/>
              <a:buNone/>
            </a:pPr>
            <a:r>
              <a:rPr lang="zh-CN" altLang="en-US" smtClean="0"/>
              <a:t>每天小猫和小狗喝了很多水</a:t>
            </a:r>
            <a:endParaRPr lang="en-US" smtClean="0"/>
          </a:p>
          <a:p>
            <a:pPr eaLnBrk="1" hangingPunct="1">
              <a:buFont typeface="Arial" charset="0"/>
              <a:buNone/>
            </a:pPr>
            <a:endParaRPr lang="en-US" smtClean="0"/>
          </a:p>
        </p:txBody>
      </p:sp>
      <p:pic>
        <p:nvPicPr>
          <p:cNvPr id="12291" name="Picture 3" descr="102706a.jpg">
            <a:hlinkClick r:id="rId4" tooltip="&quot;Trooper's Page&quot;"/>
          </p:cNvPr>
          <p:cNvPicPr>
            <a:picLocks noChangeAspect="1" noChangeArrowheads="1"/>
          </p:cNvPicPr>
          <p:nvPr/>
        </p:nvPicPr>
        <p:blipFill>
          <a:blip r:embed="rId5"/>
          <a:srcRect/>
          <a:stretch>
            <a:fillRect/>
          </a:stretch>
        </p:blipFill>
        <p:spPr bwMode="auto">
          <a:xfrm>
            <a:off x="2133600" y="2819400"/>
            <a:ext cx="4114800" cy="2243138"/>
          </a:xfrm>
          <a:prstGeom prst="rect">
            <a:avLst/>
          </a:prstGeom>
          <a:noFill/>
          <a:ln w="9525">
            <a:noFill/>
            <a:miter lim="800000"/>
            <a:headEnd/>
            <a:tailEnd/>
          </a:ln>
        </p:spPr>
      </p:pic>
      <p:pic>
        <p:nvPicPr>
          <p:cNvPr id="6" name="Recorded Sound">
            <a:hlinkClick r:id="" action="ppaction://media"/>
          </p:cNvPr>
          <p:cNvPicPr>
            <a:picLocks noRot="1" noChangeAspect="1"/>
          </p:cNvPicPr>
          <p:nvPr>
            <a:wavAudioFile r:embed="rId1" name="Recorded Sound"/>
          </p:nvPr>
        </p:nvPicPr>
        <p:blipFill>
          <a:blip r:embed="rId6"/>
          <a:stretch>
            <a:fillRect/>
          </a:stretch>
        </p:blipFill>
        <p:spPr>
          <a:xfrm>
            <a:off x="-7620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One day Richard’s friend came to .</a:t>
            </a:r>
          </a:p>
          <a:p>
            <a:pPr algn="ctr" eaLnBrk="1" hangingPunct="1">
              <a:buFont typeface="Arial" charset="0"/>
              <a:buNone/>
            </a:pPr>
            <a:r>
              <a:rPr lang="zh-CN" altLang="en-US" smtClean="0"/>
              <a:t>一天</a:t>
            </a:r>
            <a:r>
              <a:rPr lang="en-US" altLang="zh-CN" smtClean="0"/>
              <a:t>Richard </a:t>
            </a:r>
            <a:r>
              <a:rPr lang="zh-CN" altLang="en-US" smtClean="0"/>
              <a:t>的朋友来玩儿</a:t>
            </a:r>
            <a:endParaRPr lang="en-US" smtClean="0"/>
          </a:p>
        </p:txBody>
      </p:sp>
      <p:pic>
        <p:nvPicPr>
          <p:cNvPr id="13315" name="Picture 4" descr="chinese-boy.jpg">
            <a:hlinkClick r:id="rId4" tooltip="&quot;Chinese Boy&quot;"/>
          </p:cNvPr>
          <p:cNvPicPr>
            <a:picLocks noChangeAspect="1" noChangeArrowheads="1"/>
          </p:cNvPicPr>
          <p:nvPr/>
        </p:nvPicPr>
        <p:blipFill>
          <a:blip r:embed="rId5"/>
          <a:srcRect/>
          <a:stretch>
            <a:fillRect/>
          </a:stretch>
        </p:blipFill>
        <p:spPr bwMode="auto">
          <a:xfrm>
            <a:off x="2438400" y="2667000"/>
            <a:ext cx="2895600" cy="24384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7620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When Richard called, “Kitty,” the dog came. </a:t>
            </a:r>
          </a:p>
          <a:p>
            <a:pPr algn="ctr" eaLnBrk="1" hangingPunct="1">
              <a:buFont typeface="Arial" charset="0"/>
              <a:buNone/>
            </a:pPr>
            <a:r>
              <a:rPr lang="zh-CN" altLang="en-US" smtClean="0"/>
              <a:t>当</a:t>
            </a:r>
            <a:r>
              <a:rPr lang="en-US" altLang="zh-CN" smtClean="0"/>
              <a:t>Richard </a:t>
            </a:r>
            <a:r>
              <a:rPr lang="zh-CN" altLang="en-US" smtClean="0"/>
              <a:t>叫“小猫”他的小狗来了。</a:t>
            </a:r>
            <a:r>
              <a:rPr lang="en-US" smtClean="0"/>
              <a:t/>
            </a:r>
            <a:br>
              <a:rPr lang="en-US" smtClean="0"/>
            </a:br>
            <a:endParaRPr lang="en-US" smtClean="0"/>
          </a:p>
        </p:txBody>
      </p:sp>
      <p:pic>
        <p:nvPicPr>
          <p:cNvPr id="14339" name="Picture 3" descr="puppy-eating-carrot-706070.jpg">
            <a:hlinkClick r:id="rId4" tooltip="&quot;nyc dog blog, nyc dog walker blog, nyc dog walker, nyc dog resources ... &quot;"/>
          </p:cNvPr>
          <p:cNvPicPr>
            <a:picLocks noChangeAspect="1" noChangeArrowheads="1"/>
          </p:cNvPicPr>
          <p:nvPr/>
        </p:nvPicPr>
        <p:blipFill>
          <a:blip r:embed="rId5"/>
          <a:srcRect/>
          <a:stretch>
            <a:fillRect/>
          </a:stretch>
        </p:blipFill>
        <p:spPr bwMode="auto">
          <a:xfrm>
            <a:off x="2438400" y="3074988"/>
            <a:ext cx="3886200" cy="2297112"/>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914400" y="38862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z="2400" smtClean="0"/>
              <a:t>When Richard called, “Puppy,” the cat came running over to him.</a:t>
            </a:r>
          </a:p>
          <a:p>
            <a:pPr algn="ctr" eaLnBrk="1" hangingPunct="1">
              <a:buFont typeface="Arial" charset="0"/>
              <a:buNone/>
            </a:pPr>
            <a:r>
              <a:rPr lang="zh-CN" altLang="en-US" sz="2400" smtClean="0"/>
              <a:t>当</a:t>
            </a:r>
            <a:r>
              <a:rPr lang="en-US" altLang="zh-CN" sz="2400" smtClean="0"/>
              <a:t>Richard</a:t>
            </a:r>
            <a:r>
              <a:rPr lang="zh-CN" altLang="en-US" sz="2400" smtClean="0"/>
              <a:t>叫</a:t>
            </a:r>
            <a:r>
              <a:rPr lang="en-US" altLang="zh-CN" sz="2400" smtClean="0"/>
              <a:t>, “</a:t>
            </a:r>
            <a:r>
              <a:rPr lang="zh-CN" altLang="en-US" sz="2400" smtClean="0"/>
              <a:t>小狗</a:t>
            </a:r>
            <a:r>
              <a:rPr lang="en-US" altLang="zh-CN" sz="2400" smtClean="0"/>
              <a:t>,”</a:t>
            </a:r>
            <a:r>
              <a:rPr lang="zh-CN" altLang="en-US" sz="2400" smtClean="0"/>
              <a:t> 小猫跑过来。</a:t>
            </a:r>
            <a:r>
              <a:rPr lang="en-US" smtClean="0"/>
              <a:t/>
            </a:r>
            <a:br>
              <a:rPr lang="en-US" smtClean="0"/>
            </a:br>
            <a:endParaRPr lang="en-US" smtClean="0"/>
          </a:p>
          <a:p>
            <a:pPr eaLnBrk="1" hangingPunct="1"/>
            <a:endParaRPr lang="en-US" smtClean="0"/>
          </a:p>
          <a:p>
            <a:pPr eaLnBrk="1" hangingPunct="1"/>
            <a:endParaRPr lang="en-US" smtClean="0"/>
          </a:p>
        </p:txBody>
      </p:sp>
      <p:pic>
        <p:nvPicPr>
          <p:cNvPr id="15363" name="Picture 3" descr="kitty.gif">
            <a:hlinkClick r:id="rId4" tooltip="&quot;Certified Allergy &amp; Asthma Consultants&quot;"/>
          </p:cNvPr>
          <p:cNvPicPr>
            <a:picLocks noChangeAspect="1" noChangeArrowheads="1"/>
          </p:cNvPicPr>
          <p:nvPr/>
        </p:nvPicPr>
        <p:blipFill>
          <a:blip r:embed="rId5"/>
          <a:srcRect/>
          <a:stretch>
            <a:fillRect/>
          </a:stretch>
        </p:blipFill>
        <p:spPr bwMode="auto">
          <a:xfrm>
            <a:off x="2362200" y="2895600"/>
            <a:ext cx="3352800" cy="2590800"/>
          </a:xfrm>
          <a:prstGeom prst="rect">
            <a:avLst/>
          </a:prstGeom>
          <a:noFill/>
          <a:ln w="9525">
            <a:noFill/>
            <a:miter lim="800000"/>
            <a:headEnd/>
            <a:tailEnd/>
          </a:ln>
        </p:spPr>
      </p:pic>
      <p:pic>
        <p:nvPicPr>
          <p:cNvPr id="6" name="Recorded Sound">
            <a:hlinkClick r:id="" action="ppaction://media"/>
          </p:cNvPr>
          <p:cNvPicPr>
            <a:picLocks noRot="1" noChangeAspect="1"/>
          </p:cNvPicPr>
          <p:nvPr>
            <a:wavAudioFile r:embed="rId1" name="Recorded Sound"/>
          </p:nvPr>
        </p:nvPicPr>
        <p:blipFill>
          <a:blip r:embed="rId6"/>
          <a:stretch>
            <a:fillRect/>
          </a:stretch>
        </p:blipFill>
        <p:spPr>
          <a:xfrm>
            <a:off x="-914400" y="3657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The friend looked at the dog ,</a:t>
            </a:r>
          </a:p>
          <a:p>
            <a:pPr algn="ctr" eaLnBrk="1" hangingPunct="1">
              <a:buFont typeface="Arial" charset="0"/>
              <a:buNone/>
            </a:pPr>
            <a:r>
              <a:rPr lang="en-US" smtClean="0"/>
              <a:t>Richard</a:t>
            </a:r>
            <a:r>
              <a:rPr lang="zh-CN" altLang="en-US" smtClean="0"/>
              <a:t>的朋友看看狗</a:t>
            </a:r>
            <a:r>
              <a:rPr lang="en-US" smtClean="0"/>
              <a:t/>
            </a:r>
            <a:br>
              <a:rPr lang="en-US" smtClean="0"/>
            </a:br>
            <a:endParaRPr lang="en-US" smtClean="0"/>
          </a:p>
        </p:txBody>
      </p:sp>
      <p:pic>
        <p:nvPicPr>
          <p:cNvPr id="16387" name="Picture 3" descr="puppy-eating-carrot-706070.jpg">
            <a:hlinkClick r:id="rId4" tooltip="&quot;nyc dog blog, nyc dog walker blog, nyc dog walker, nyc dog resources ... &quot;"/>
          </p:cNvPr>
          <p:cNvPicPr>
            <a:picLocks noChangeAspect="1" noChangeArrowheads="1"/>
          </p:cNvPicPr>
          <p:nvPr/>
        </p:nvPicPr>
        <p:blipFill>
          <a:blip r:embed="rId5"/>
          <a:srcRect/>
          <a:stretch>
            <a:fillRect/>
          </a:stretch>
        </p:blipFill>
        <p:spPr bwMode="auto">
          <a:xfrm>
            <a:off x="1905000" y="2857500"/>
            <a:ext cx="5105400" cy="26289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6858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He looked at the cat</a:t>
            </a:r>
          </a:p>
          <a:p>
            <a:pPr algn="ctr" eaLnBrk="1" hangingPunct="1">
              <a:buFont typeface="Arial" charset="0"/>
              <a:buNone/>
            </a:pPr>
            <a:r>
              <a:rPr lang="zh-CN" altLang="en-US" smtClean="0"/>
              <a:t>他看看猫</a:t>
            </a:r>
            <a:r>
              <a:rPr lang="en-US" smtClean="0"/>
              <a:t/>
            </a:r>
            <a:br>
              <a:rPr lang="en-US" smtClean="0"/>
            </a:br>
            <a:endParaRPr lang="en-US" smtClean="0"/>
          </a:p>
        </p:txBody>
      </p:sp>
      <p:pic>
        <p:nvPicPr>
          <p:cNvPr id="17411" name="Picture 3" descr="kitty.gif">
            <a:hlinkClick r:id="rId4" tooltip="&quot;Certified Allergy &amp; Asthma Consultants&quot;"/>
          </p:cNvPr>
          <p:cNvPicPr>
            <a:picLocks noChangeAspect="1" noChangeArrowheads="1"/>
          </p:cNvPicPr>
          <p:nvPr/>
        </p:nvPicPr>
        <p:blipFill>
          <a:blip r:embed="rId5"/>
          <a:srcRect/>
          <a:stretch>
            <a:fillRect/>
          </a:stretch>
        </p:blipFill>
        <p:spPr bwMode="auto">
          <a:xfrm>
            <a:off x="2362200" y="2895600"/>
            <a:ext cx="3352800" cy="25908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4572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And asked, “Were they switched at birth?”</a:t>
            </a:r>
          </a:p>
          <a:p>
            <a:pPr algn="ctr" eaLnBrk="1" hangingPunct="1">
              <a:buFont typeface="Arial" charset="0"/>
              <a:buNone/>
            </a:pPr>
            <a:r>
              <a:rPr lang="zh-CN" altLang="en-US" smtClean="0"/>
              <a:t>他问， 难道它们换了出身</a:t>
            </a:r>
            <a:endParaRPr lang="en-US" smtClean="0"/>
          </a:p>
          <a:p>
            <a:pPr eaLnBrk="1" hangingPunct="1"/>
            <a:endParaRPr lang="en-US" smtClean="0"/>
          </a:p>
          <a:p>
            <a:pPr eaLnBrk="1" hangingPunct="1"/>
            <a:endParaRPr lang="en-US" smtClean="0"/>
          </a:p>
        </p:txBody>
      </p:sp>
      <p:pic>
        <p:nvPicPr>
          <p:cNvPr id="18435" name="Picture 3" descr="confusion%20new.jpg">
            <a:hlinkClick r:id="rId4" tooltip="&quot;FHA Loans or Conventional Loans -- APR vs Mortgage Rate -- Knowing ... &quot;"/>
          </p:cNvPr>
          <p:cNvPicPr>
            <a:picLocks noChangeAspect="1" noChangeArrowheads="1"/>
          </p:cNvPicPr>
          <p:nvPr/>
        </p:nvPicPr>
        <p:blipFill>
          <a:blip r:embed="rId5"/>
          <a:srcRect/>
          <a:stretch>
            <a:fillRect/>
          </a:stretch>
        </p:blipFill>
        <p:spPr bwMode="auto">
          <a:xfrm>
            <a:off x="2590800" y="3200400"/>
            <a:ext cx="3048000" cy="22098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8382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4294967295"/>
          </p:nvPr>
        </p:nvSpPr>
        <p:spPr>
          <a:xfrm>
            <a:off x="0" y="1066800"/>
            <a:ext cx="8229600" cy="4525963"/>
          </a:xfrm>
        </p:spPr>
        <p:txBody>
          <a:bodyPr/>
          <a:lstStyle/>
          <a:p>
            <a:pPr eaLnBrk="1" hangingPunct="1">
              <a:buFont typeface="Arial" charset="0"/>
              <a:buNone/>
            </a:pPr>
            <a:r>
              <a:rPr lang="en-US" smtClean="0"/>
              <a:t>      There once was a little boy named Richard.</a:t>
            </a:r>
          </a:p>
          <a:p>
            <a:pPr eaLnBrk="1" hangingPunct="1">
              <a:buFont typeface="Arial" charset="0"/>
              <a:buNone/>
            </a:pPr>
            <a:r>
              <a:rPr lang="zh-CN" altLang="en-US" smtClean="0"/>
              <a:t>            有一天有一位小孩子名叫</a:t>
            </a:r>
            <a:r>
              <a:rPr lang="en-US" altLang="zh-CN" smtClean="0"/>
              <a:t>Richard</a:t>
            </a:r>
            <a:endParaRPr lang="en-US" smtClean="0"/>
          </a:p>
        </p:txBody>
      </p:sp>
      <p:pic>
        <p:nvPicPr>
          <p:cNvPr id="3076" name="Picture 5" descr="C:\Users\mark\AppData\Local\Microsoft\Windows\Temporary Internet Files\Content.IE5\WBTVQIFR\%e7%85%a7%e7%89%87 128[1].jpg"/>
          <p:cNvPicPr>
            <a:picLocks noChangeAspect="1" noChangeArrowheads="1"/>
          </p:cNvPicPr>
          <p:nvPr/>
        </p:nvPicPr>
        <p:blipFill>
          <a:blip r:embed="rId4" cstate="print"/>
          <a:srcRect/>
          <a:stretch>
            <a:fillRect/>
          </a:stretch>
        </p:blipFill>
        <p:spPr bwMode="auto">
          <a:xfrm>
            <a:off x="1447800" y="2743200"/>
            <a:ext cx="5181600" cy="38862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5"/>
          <a:stretch>
            <a:fillRect/>
          </a:stretch>
        </p:blipFill>
        <p:spPr>
          <a:xfrm>
            <a:off x="-762000" y="35052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4294967295"/>
          </p:nvPr>
        </p:nvSpPr>
        <p:spPr>
          <a:xfrm>
            <a:off x="457200" y="1219200"/>
            <a:ext cx="8229600" cy="4525963"/>
          </a:xfrm>
        </p:spPr>
        <p:txBody>
          <a:bodyPr/>
          <a:lstStyle/>
          <a:p>
            <a:pPr algn="ctr" eaLnBrk="1" hangingPunct="1">
              <a:buFont typeface="Arial" charset="0"/>
              <a:buNone/>
            </a:pPr>
            <a:r>
              <a:rPr lang="en-US" smtClean="0"/>
              <a:t>He loved his family,</a:t>
            </a:r>
          </a:p>
          <a:p>
            <a:pPr algn="ctr" eaLnBrk="1" hangingPunct="1">
              <a:buFont typeface="Arial" charset="0"/>
              <a:buNone/>
            </a:pPr>
            <a:r>
              <a:rPr lang="zh-CN" altLang="en-US" smtClean="0"/>
              <a:t>他爱他的家庭</a:t>
            </a:r>
            <a:endParaRPr lang="en-US" smtClean="0"/>
          </a:p>
        </p:txBody>
      </p:sp>
      <p:pic>
        <p:nvPicPr>
          <p:cNvPr id="4100" name="Picture 5" descr="C:\Users\mark\AppData\Local\Microsoft\Windows\Temporary Internet Files\Content.IE5\XNRX022J\%e7%85%a7%e7%89%87 140[1].jpg"/>
          <p:cNvPicPr>
            <a:picLocks noChangeAspect="1" noChangeArrowheads="1"/>
          </p:cNvPicPr>
          <p:nvPr/>
        </p:nvPicPr>
        <p:blipFill>
          <a:blip r:embed="rId4"/>
          <a:srcRect/>
          <a:stretch>
            <a:fillRect/>
          </a:stretch>
        </p:blipFill>
        <p:spPr bwMode="auto">
          <a:xfrm>
            <a:off x="1981200" y="2895600"/>
            <a:ext cx="5257800" cy="3330575"/>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5"/>
          <a:stretch>
            <a:fillRect/>
          </a:stretch>
        </p:blipFill>
        <p:spPr>
          <a:xfrm>
            <a:off x="-1295400" y="34290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He loved music and </a:t>
            </a:r>
          </a:p>
          <a:p>
            <a:pPr algn="ctr" eaLnBrk="1" hangingPunct="1">
              <a:buFont typeface="Arial" charset="0"/>
              <a:buNone/>
            </a:pPr>
            <a:r>
              <a:rPr lang="zh-CN" altLang="en-US" smtClean="0"/>
              <a:t>他爱隐约</a:t>
            </a:r>
            <a:endParaRPr lang="en-US" smtClean="0"/>
          </a:p>
        </p:txBody>
      </p:sp>
      <p:pic>
        <p:nvPicPr>
          <p:cNvPr id="5123" name="Picture 3" descr="gaohupic1.gif">
            <a:hlinkClick r:id="rId4" tooltip="&quot;CHINESE INSTRUMENTS&quot;"/>
          </p:cNvPr>
          <p:cNvPicPr>
            <a:picLocks noChangeAspect="1" noChangeArrowheads="1"/>
          </p:cNvPicPr>
          <p:nvPr/>
        </p:nvPicPr>
        <p:blipFill>
          <a:blip r:embed="rId5"/>
          <a:srcRect/>
          <a:stretch>
            <a:fillRect/>
          </a:stretch>
        </p:blipFill>
        <p:spPr bwMode="auto">
          <a:xfrm rot="-4852927">
            <a:off x="3594894" y="1648619"/>
            <a:ext cx="1717675" cy="4373563"/>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762000" y="34290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2667000" y="4648200"/>
            <a:ext cx="3135313" cy="1077913"/>
          </a:xfrm>
          <a:prstGeom prst="rect">
            <a:avLst/>
          </a:prstGeom>
          <a:noFill/>
          <a:ln w="9525">
            <a:noFill/>
            <a:miter lim="800000"/>
            <a:headEnd/>
            <a:tailEnd/>
          </a:ln>
        </p:spPr>
        <p:txBody>
          <a:bodyPr wrap="none">
            <a:spAutoFit/>
          </a:bodyPr>
          <a:lstStyle/>
          <a:p>
            <a:pPr algn="ctr"/>
            <a:r>
              <a:rPr lang="en-US" sz="3200">
                <a:latin typeface="Calibri" pitchFamily="34" charset="0"/>
              </a:rPr>
              <a:t>He loved animals.</a:t>
            </a:r>
          </a:p>
          <a:p>
            <a:pPr algn="ctr"/>
            <a:r>
              <a:rPr lang="zh-CN" altLang="en-US" sz="3200">
                <a:latin typeface="Calibri" pitchFamily="34" charset="0"/>
              </a:rPr>
              <a:t>他爱动物</a:t>
            </a:r>
            <a:r>
              <a:rPr lang="en-US" sz="3200">
                <a:latin typeface="Calibri" pitchFamily="34" charset="0"/>
              </a:rPr>
              <a:t> </a:t>
            </a:r>
          </a:p>
        </p:txBody>
      </p:sp>
      <p:pic>
        <p:nvPicPr>
          <p:cNvPr id="6147" name="Picture 6" descr="http://i30.photobucket.com/albums/c348/tracyhide/JH0103Polar-Animals-Posters-1.jpg"/>
          <p:cNvPicPr>
            <a:picLocks noChangeAspect="1" noChangeArrowheads="1"/>
          </p:cNvPicPr>
          <p:nvPr/>
        </p:nvPicPr>
        <p:blipFill>
          <a:blip r:embed="rId4"/>
          <a:srcRect/>
          <a:stretch>
            <a:fillRect/>
          </a:stretch>
        </p:blipFill>
        <p:spPr bwMode="auto">
          <a:xfrm>
            <a:off x="2362200" y="457200"/>
            <a:ext cx="3419475" cy="4286250"/>
          </a:xfrm>
          <a:prstGeom prst="rect">
            <a:avLst/>
          </a:prstGeom>
          <a:noFill/>
          <a:ln w="9525">
            <a:noFill/>
            <a:miter lim="800000"/>
            <a:headEnd/>
            <a:tailEnd/>
          </a:ln>
        </p:spPr>
      </p:pic>
      <p:sp>
        <p:nvSpPr>
          <p:cNvPr id="17" name="Rectangle 16"/>
          <p:cNvSpPr/>
          <p:nvPr/>
        </p:nvSpPr>
        <p:spPr>
          <a:xfrm>
            <a:off x="2590800" y="4398963"/>
            <a:ext cx="2438400" cy="530225"/>
          </a:xfrm>
          <a:prstGeom prst="rect">
            <a:avLst/>
          </a:prstGeom>
        </p:spPr>
        <p:txBody>
          <a:bodyPr>
            <a:spAutoFit/>
          </a:bodyPr>
          <a:lstStyle/>
          <a:p>
            <a:r>
              <a:rPr lang="en-US" sz="1000">
                <a:latin typeface="Calibri" pitchFamily="34" charset="0"/>
              </a:rPr>
              <a:t>profile.myspace.com</a:t>
            </a:r>
            <a:r>
              <a:rPr lang="en-US">
                <a:latin typeface="Calibri" pitchFamily="34" charset="0"/>
              </a:rPr>
              <a:t/>
            </a:r>
            <a:br>
              <a:rPr lang="en-US">
                <a:latin typeface="Calibri" pitchFamily="34" charset="0"/>
              </a:rPr>
            </a:br>
            <a:endParaRPr lang="en-US">
              <a:latin typeface="Calibri" pitchFamily="34" charset="0"/>
            </a:endParaRPr>
          </a:p>
        </p:txBody>
      </p:sp>
      <p:pic>
        <p:nvPicPr>
          <p:cNvPr id="6" name="Recorded Sound">
            <a:hlinkClick r:id="" action="ppaction://media"/>
          </p:cNvPr>
          <p:cNvPicPr>
            <a:picLocks noRot="1" noChangeAspect="1"/>
          </p:cNvPicPr>
          <p:nvPr>
            <a:wavAudioFile r:embed="rId1" name="Recorded Sound"/>
          </p:nvPr>
        </p:nvPicPr>
        <p:blipFill>
          <a:blip r:embed="rId5"/>
          <a:stretch>
            <a:fillRect/>
          </a:stretch>
        </p:blipFill>
        <p:spPr>
          <a:xfrm>
            <a:off x="-838200" y="38100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He had a little dog</a:t>
            </a:r>
          </a:p>
          <a:p>
            <a:pPr algn="ctr" eaLnBrk="1" hangingPunct="1">
              <a:buFont typeface="Arial" charset="0"/>
              <a:buNone/>
            </a:pPr>
            <a:r>
              <a:rPr lang="zh-CN" altLang="en-US" smtClean="0"/>
              <a:t>他有一个小狗</a:t>
            </a:r>
            <a:endParaRPr lang="en-US" smtClean="0"/>
          </a:p>
        </p:txBody>
      </p:sp>
      <p:pic>
        <p:nvPicPr>
          <p:cNvPr id="7171" name="Picture 4" descr="puppy-eating-carrot-706070.jpg">
            <a:hlinkClick r:id="rId4" tooltip="&quot;nyc dog blog, nyc dog walker blog, nyc dog walker, nyc dog resources ... &quot;"/>
          </p:cNvPr>
          <p:cNvPicPr>
            <a:picLocks noChangeAspect="1" noChangeArrowheads="1"/>
          </p:cNvPicPr>
          <p:nvPr/>
        </p:nvPicPr>
        <p:blipFill>
          <a:blip r:embed="rId5"/>
          <a:srcRect/>
          <a:stretch>
            <a:fillRect/>
          </a:stretch>
        </p:blipFill>
        <p:spPr bwMode="auto">
          <a:xfrm>
            <a:off x="1905000" y="2857500"/>
            <a:ext cx="5105400" cy="26289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1219200" y="35814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And a little cat.</a:t>
            </a:r>
          </a:p>
          <a:p>
            <a:pPr algn="ctr" eaLnBrk="1" hangingPunct="1">
              <a:buFont typeface="Arial" charset="0"/>
              <a:buNone/>
            </a:pPr>
            <a:r>
              <a:rPr lang="zh-CN" altLang="en-US" smtClean="0"/>
              <a:t>也有一个小猫</a:t>
            </a:r>
            <a:endParaRPr lang="en-US" smtClean="0"/>
          </a:p>
        </p:txBody>
      </p:sp>
      <p:pic>
        <p:nvPicPr>
          <p:cNvPr id="8195" name="Picture 4" descr="kitty.gif">
            <a:hlinkClick r:id="rId4" tooltip="&quot;Certified Allergy &amp; Asthma Consultants&quot;"/>
          </p:cNvPr>
          <p:cNvPicPr>
            <a:picLocks noChangeAspect="1" noChangeArrowheads="1"/>
          </p:cNvPicPr>
          <p:nvPr/>
        </p:nvPicPr>
        <p:blipFill>
          <a:blip r:embed="rId5"/>
          <a:srcRect/>
          <a:stretch>
            <a:fillRect/>
          </a:stretch>
        </p:blipFill>
        <p:spPr bwMode="auto">
          <a:xfrm>
            <a:off x="2590800" y="3048000"/>
            <a:ext cx="2895600" cy="21336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685800" y="33528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The dog’s name was kitty.</a:t>
            </a:r>
          </a:p>
          <a:p>
            <a:pPr algn="ctr" eaLnBrk="1" hangingPunct="1">
              <a:buFont typeface="Arial" charset="0"/>
              <a:buNone/>
            </a:pPr>
            <a:r>
              <a:rPr lang="zh-CN" altLang="en-US" smtClean="0"/>
              <a:t>小狗名叫小猫</a:t>
            </a:r>
            <a:endParaRPr lang="en-US" smtClean="0"/>
          </a:p>
        </p:txBody>
      </p:sp>
      <p:pic>
        <p:nvPicPr>
          <p:cNvPr id="9219" name="Picture 4" descr="puppy-eating-carrot-706070.jpg">
            <a:hlinkClick r:id="rId4" tooltip="&quot;nyc dog blog, nyc dog walker blog, nyc dog walker, nyc dog resources ... &quot;"/>
          </p:cNvPr>
          <p:cNvPicPr>
            <a:picLocks noChangeAspect="1" noChangeArrowheads="1"/>
          </p:cNvPicPr>
          <p:nvPr/>
        </p:nvPicPr>
        <p:blipFill>
          <a:blip r:embed="rId5"/>
          <a:srcRect/>
          <a:stretch>
            <a:fillRect/>
          </a:stretch>
        </p:blipFill>
        <p:spPr bwMode="auto">
          <a:xfrm>
            <a:off x="1905000" y="2857500"/>
            <a:ext cx="5105400" cy="26289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1143000" y="37338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4294967295"/>
          </p:nvPr>
        </p:nvSpPr>
        <p:spPr>
          <a:xfrm>
            <a:off x="0" y="1600200"/>
            <a:ext cx="8229600" cy="4525963"/>
          </a:xfrm>
        </p:spPr>
        <p:txBody>
          <a:bodyPr/>
          <a:lstStyle/>
          <a:p>
            <a:pPr algn="ctr" eaLnBrk="1" hangingPunct="1">
              <a:buFont typeface="Arial" charset="0"/>
              <a:buNone/>
            </a:pPr>
            <a:r>
              <a:rPr lang="en-US" smtClean="0"/>
              <a:t>The cat’s name was puppy.</a:t>
            </a:r>
          </a:p>
          <a:p>
            <a:pPr algn="ctr" eaLnBrk="1" hangingPunct="1">
              <a:buFont typeface="Arial" charset="0"/>
              <a:buNone/>
            </a:pPr>
            <a:r>
              <a:rPr lang="zh-CN" altLang="en-US" smtClean="0"/>
              <a:t>小猫名叫小狗</a:t>
            </a:r>
            <a:endParaRPr lang="en-US" smtClean="0"/>
          </a:p>
        </p:txBody>
      </p:sp>
      <p:pic>
        <p:nvPicPr>
          <p:cNvPr id="10243" name="Picture 3" descr="kitty.gif">
            <a:hlinkClick r:id="rId4" tooltip="&quot;Certified Allergy &amp; Asthma Consultants&quot;"/>
          </p:cNvPr>
          <p:cNvPicPr>
            <a:picLocks noChangeAspect="1" noChangeArrowheads="1"/>
          </p:cNvPicPr>
          <p:nvPr/>
        </p:nvPicPr>
        <p:blipFill>
          <a:blip r:embed="rId5"/>
          <a:srcRect/>
          <a:stretch>
            <a:fillRect/>
          </a:stretch>
        </p:blipFill>
        <p:spPr bwMode="auto">
          <a:xfrm>
            <a:off x="2743200" y="3429000"/>
            <a:ext cx="2590800" cy="2057400"/>
          </a:xfrm>
          <a:prstGeom prst="rect">
            <a:avLst/>
          </a:prstGeom>
          <a:noFill/>
          <a:ln w="9525">
            <a:noFill/>
            <a:miter lim="800000"/>
            <a:headEnd/>
            <a:tailEnd/>
          </a:ln>
        </p:spPr>
      </p:pic>
      <p:pic>
        <p:nvPicPr>
          <p:cNvPr id="5" name="Recorded Sound">
            <a:hlinkClick r:id="" action="ppaction://media"/>
          </p:cNvPr>
          <p:cNvPicPr>
            <a:picLocks noRot="1" noChangeAspect="1"/>
          </p:cNvPicPr>
          <p:nvPr>
            <a:wavAudioFile r:embed="rId1" name="Recorded Sound"/>
          </p:nvPr>
        </p:nvPicPr>
        <p:blipFill>
          <a:blip r:embed="rId6"/>
          <a:stretch>
            <a:fillRect/>
          </a:stretch>
        </p:blipFill>
        <p:spPr>
          <a:xfrm>
            <a:off x="-9144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304</Words>
  <Application>Microsoft Office PowerPoint</Application>
  <PresentationFormat>On-screen Show (4:3)</PresentationFormat>
  <Paragraphs>55</Paragraphs>
  <Slides>17</Slides>
  <Notes>17</Notes>
  <HiddenSlides>0</HiddenSlides>
  <MMClips>16</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SimSun</vt:lpstr>
      <vt:lpstr>Office Theme</vt:lpstr>
      <vt:lpst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 had a little dog  And a little cat. The dog’s name was kitty.     The cat’s name was puppy.                            Every day Richard fed kitty, the dog  and puppy, the cat.      Kitty and Puppy both ate quickly  and drank a lot of water. One day Richard’s friend came to visit. When Richard called, “Kitty,” the dog came.  “That’s weird, “ said his friend.  Then Richard called, “Puppy,” and the cat came running over. The friend looked at the dog , He looked at the cat And asked, “Were they switched at birth?”</dc:title>
  <dc:creator>mark</dc:creator>
  <cp:lastModifiedBy>itsuser</cp:lastModifiedBy>
  <cp:revision>26</cp:revision>
  <dcterms:created xsi:type="dcterms:W3CDTF">2009-01-27T00:42:41Z</dcterms:created>
  <dcterms:modified xsi:type="dcterms:W3CDTF">2009-02-24T17:15:25Z</dcterms:modified>
</cp:coreProperties>
</file>